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  <p:sldMasterId id="2147483652" r:id="rId2"/>
    <p:sldMasterId id="2147483684" r:id="rId3"/>
    <p:sldMasterId id="2147483651" r:id="rId4"/>
    <p:sldMasterId id="2147483753" r:id="rId5"/>
  </p:sldMasterIdLst>
  <p:notesMasterIdLst>
    <p:notesMasterId r:id="rId9"/>
  </p:notesMasterIdLst>
  <p:handoutMasterIdLst>
    <p:handoutMasterId r:id="rId10"/>
  </p:handoutMasterIdLst>
  <p:sldIdLst>
    <p:sldId id="391" r:id="rId6"/>
    <p:sldId id="390" r:id="rId7"/>
    <p:sldId id="380" r:id="rId8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76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hailescu Angelica" initials="M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1" y="1176"/>
      </p:cViewPr>
      <p:guideLst>
        <p:guide orient="horz" pos="2273"/>
        <p:guide pos="765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B720C8-0F1F-4769-A95D-E70485508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A3493-3CF0-479D-887E-326CB01F42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4AB01-33F2-4890-81BC-94568158DB71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5946B1-632D-4B59-8997-E7256A57DB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78952-9C23-4261-888C-BF86D1BD58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911A-3904-4D85-962F-6F98C8B80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9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7848-7C5C-4573-9E71-A4EBC0DCD861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EA0EB-34E7-493B-BB3C-FB31F816C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42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4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567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6977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8534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35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B087-59FC-4316-81D3-F67A7338B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F7940-5161-4685-96F2-61B19A265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94DD2-6883-4001-B54A-6F3750F0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71B7-AA0D-473B-8A02-F077074ED345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413EA-DDB0-4332-8089-09D4BEEC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DA962-6A2E-427F-A1D3-ABA9BCFF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A48D-B76D-4FB8-960E-751A14F2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91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95699"/>
            <a:ext cx="335360" cy="2400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579" y="409283"/>
            <a:ext cx="4800533" cy="153617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+mn-ea"/>
              </a:rPr>
              <a:t>FREE PPT TEMPLATES</a:t>
            </a:r>
            <a:endParaRPr lang="en-US" altLang="ko-KR" b="1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1900243"/>
            <a:ext cx="4800533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sz="1867" b="1" dirty="0"/>
              <a:t>INSERT THE TITLE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sz="1867" b="1" dirty="0"/>
              <a:t>OF YOUR PRESENTATION HERE</a:t>
            </a:r>
            <a:endParaRPr lang="en-US" altLang="ko-KR" sz="1867" dirty="0"/>
          </a:p>
        </p:txBody>
      </p:sp>
    </p:spTree>
    <p:extLst>
      <p:ext uri="{BB962C8B-B14F-4D97-AF65-F5344CB8AC3E}">
        <p14:creationId xmlns:p14="http://schemas.microsoft.com/office/powerpoint/2010/main" val="4277612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8">
            <a:extLst>
              <a:ext uri="{FF2B5EF4-FFF2-40B4-BE49-F238E27FC236}">
                <a16:creationId xmlns:a16="http://schemas.microsoft.com/office/drawing/2014/main" id="{58E349F4-7582-48A8-86E1-CA75B470B38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122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069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91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54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987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713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3" r:id="rId2"/>
    <p:sldLayoutId id="2147483742" r:id="rId3"/>
    <p:sldLayoutId id="2147483736" r:id="rId4"/>
    <p:sldLayoutId id="2147483737" r:id="rId5"/>
    <p:sldLayoutId id="2147483740" r:id="rId6"/>
    <p:sldLayoutId id="2147483739" r:id="rId7"/>
    <p:sldLayoutId id="2147483744" r:id="rId8"/>
    <p:sldLayoutId id="2147483745" r:id="rId9"/>
    <p:sldLayoutId id="2147483748" r:id="rId10"/>
    <p:sldLayoutId id="2147483749" r:id="rId11"/>
    <p:sldLayoutId id="2147483750" r:id="rId1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63" r:id="rId2"/>
    <p:sldLayoutId id="2147483764" r:id="rId3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81" r:id="rId3"/>
    <p:sldLayoutId id="21474836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8" r:id="rId2"/>
    <p:sldLayoutId id="2147483682" r:id="rId3"/>
    <p:sldLayoutId id="214748368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s://en.wikipedia.org/wiki/Battle_of_Thermopylae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jpg"/><Relationship Id="rId5" Type="http://schemas.openxmlformats.org/officeDocument/2006/relationships/hyperlink" Target="https://en.wikipedia.org/wiki/Herodotus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5.jpeg"/><Relationship Id="rId9" Type="http://schemas.openxmlformats.org/officeDocument/2006/relationships/hyperlink" Target="http://elgrancapitan.org/foro/viewtopic.php?f=87&amp;t=2098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6738" y="403654"/>
            <a:ext cx="7851716" cy="2370807"/>
          </a:xfrm>
        </p:spPr>
        <p:txBody>
          <a:bodyPr/>
          <a:lstStyle/>
          <a:p>
            <a:r>
              <a:rPr lang="ro-RO" sz="3600" b="1" dirty="0"/>
              <a:t>L</a:t>
            </a:r>
            <a:r>
              <a:rPr lang="en-GB" sz="3600" b="1" dirty="0" err="1"/>
              <a:t>ectura</a:t>
            </a:r>
            <a:r>
              <a:rPr lang="ro-RO" sz="3600" b="1" dirty="0"/>
              <a:t>: exemple folosite la istorie – </a:t>
            </a:r>
            <a:r>
              <a:rPr lang="ro-RO" sz="3600" b="1" dirty="0" smtClean="0"/>
              <a:t>pentru… </a:t>
            </a:r>
            <a:r>
              <a:rPr lang="ro-RO" sz="3600" b="1" dirty="0"/>
              <a:t>învățarea istoriei!!!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05946" y="4308390"/>
            <a:ext cx="5486400" cy="1628262"/>
          </a:xfrm>
        </p:spPr>
        <p:txBody>
          <a:bodyPr/>
          <a:lstStyle/>
          <a:p>
            <a:pPr>
              <a:defRPr/>
            </a:pPr>
            <a:endParaRPr lang="ro-RO" dirty="0"/>
          </a:p>
          <a:p>
            <a:pPr>
              <a:defRPr/>
            </a:pPr>
            <a:endParaRPr lang="ro-RO" sz="2400" dirty="0"/>
          </a:p>
          <a:p>
            <a:pPr>
              <a:defRPr/>
            </a:pPr>
            <a:endParaRPr lang="ro-RO" sz="2400" dirty="0"/>
          </a:p>
          <a:p>
            <a:pPr>
              <a:defRPr/>
            </a:pPr>
            <a:endParaRPr lang="ro-RO" sz="2400" dirty="0"/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o-RO" altLang="ko-KR" sz="1800" b="1" dirty="0">
                <a:latin typeface="Arial" pitchFamily="34" charset="0"/>
              </a:rPr>
              <a:t>Laura Căpiță, Angelica Mihăilescu, </a:t>
            </a:r>
            <a:r>
              <a:rPr lang="en-US" altLang="ko-KR" sz="1800" b="1" dirty="0">
                <a:latin typeface="Arial" pitchFamily="34" charset="0"/>
              </a:rPr>
              <a:t>Ligia </a:t>
            </a:r>
            <a:r>
              <a:rPr lang="en-US" altLang="ko-KR" sz="1800" b="1" dirty="0" err="1">
                <a:latin typeface="Arial" pitchFamily="34" charset="0"/>
              </a:rPr>
              <a:t>Sarivan</a:t>
            </a:r>
            <a:r>
              <a:rPr lang="en-US" altLang="ko-KR" sz="1800" b="1" dirty="0">
                <a:latin typeface="Arial" pitchFamily="34" charset="0"/>
              </a:rPr>
              <a:t>,</a:t>
            </a:r>
          </a:p>
          <a:p>
            <a:pPr algn="r">
              <a:lnSpc>
                <a:spcPct val="150000"/>
              </a:lnSpc>
            </a:pPr>
            <a:r>
              <a:rPr lang="ro-RO" altLang="ko-KR" sz="1800" b="1" dirty="0">
                <a:latin typeface="Arial" pitchFamily="34" charset="0"/>
              </a:rPr>
              <a:t>Unitatea de Cercetare în Educație, CNPEE</a:t>
            </a:r>
          </a:p>
          <a:p>
            <a:pPr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>
              <a:defRPr/>
            </a:pPr>
            <a:endParaRPr lang="en-US" altLang="ko-KR" dirty="0"/>
          </a:p>
        </p:txBody>
      </p:sp>
      <p:pic>
        <p:nvPicPr>
          <p:cNvPr id="6" name="Posada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1375" y="3254375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8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one sculpture of a person&#10;&#10;Description automatically generated with medium confidence">
            <a:extLst>
              <a:ext uri="{FF2B5EF4-FFF2-40B4-BE49-F238E27FC236}">
                <a16:creationId xmlns:a16="http://schemas.microsoft.com/office/drawing/2014/main" id="{8156D74A-2081-4835-93A0-E575B74B1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47626" y="44451"/>
            <a:ext cx="1562101" cy="234315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6887B1-8FDE-4E65-A790-F72998CC5E17}"/>
              </a:ext>
            </a:extLst>
          </p:cNvPr>
          <p:cNvSpPr txBox="1"/>
          <p:nvPr/>
        </p:nvSpPr>
        <p:spPr>
          <a:xfrm>
            <a:off x="6256866" y="44450"/>
            <a:ext cx="1896534" cy="249299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300" u="none" strike="noStrike" baseline="0" dirty="0"/>
              <a:t>„</a:t>
            </a:r>
            <a:r>
              <a:rPr lang="ro-RO" sz="1300" u="none" strike="noStrike" baseline="0" dirty="0"/>
              <a:t> </a:t>
            </a:r>
            <a:r>
              <a:rPr lang="en-GB" sz="1300" u="none" strike="noStrike" baseline="0" dirty="0"/>
              <a:t>[</a:t>
            </a:r>
            <a:r>
              <a:rPr lang="ro-RO" sz="1300" u="none" strike="noStrike" baseline="0" dirty="0"/>
              <a:t>...</a:t>
            </a:r>
            <a:r>
              <a:rPr lang="en-GB" sz="1300" u="none" strike="noStrike" baseline="0" dirty="0"/>
              <a:t>]</a:t>
            </a:r>
            <a:r>
              <a:rPr lang="ro-RO" sz="1300" u="none" strike="noStrike" baseline="0" dirty="0"/>
              <a:t> </a:t>
            </a:r>
            <a:r>
              <a:rPr lang="en-GB" sz="1300" u="none" strike="noStrike" baseline="0" dirty="0" err="1"/>
              <a:t>acestea</a:t>
            </a:r>
            <a:r>
              <a:rPr lang="en-GB" sz="1300" u="none" strike="noStrike" baseline="0" dirty="0"/>
              <a:t> sunt </a:t>
            </a:r>
            <a:r>
              <a:rPr lang="en-GB" sz="1300" u="none" strike="noStrike" baseline="0" dirty="0" err="1"/>
              <a:t>cercetările</a:t>
            </a:r>
            <a:r>
              <a:rPr lang="en-GB" sz="1300" u="none" strike="noStrike" baseline="0" dirty="0"/>
              <a:t> </a:t>
            </a:r>
            <a:r>
              <a:rPr lang="en-GB" sz="1300" u="none" strike="noStrike" baseline="0" dirty="0" err="1"/>
              <a:t>lui</a:t>
            </a:r>
            <a:r>
              <a:rPr lang="en-GB" sz="1300" u="none" strike="noStrike" baseline="0" dirty="0"/>
              <a:t> </a:t>
            </a:r>
            <a:r>
              <a:rPr lang="en-GB" sz="1300" u="none" strike="noStrike" baseline="0" dirty="0" err="1"/>
              <a:t>Herodot</a:t>
            </a:r>
            <a:r>
              <a:rPr lang="en-GB" sz="1300" u="none" strike="noStrike" baseline="0" dirty="0"/>
              <a:t> din </a:t>
            </a:r>
            <a:r>
              <a:rPr lang="en-GB" sz="1300" u="none" strike="noStrike" baseline="0" dirty="0" err="1"/>
              <a:t>Halicarnas</a:t>
            </a:r>
            <a:r>
              <a:rPr lang="en-GB" sz="1300" u="none" strike="noStrike" baseline="0" dirty="0"/>
              <a:t>, pe care le </a:t>
            </a:r>
            <a:r>
              <a:rPr lang="en-GB" sz="1300" u="none" strike="noStrike" baseline="0" dirty="0" err="1"/>
              <a:t>publică</a:t>
            </a:r>
            <a:r>
              <a:rPr lang="en-GB" sz="1300" u="none" strike="noStrike" baseline="0" dirty="0"/>
              <a:t> </a:t>
            </a:r>
            <a:r>
              <a:rPr lang="en-GB" sz="1300" u="none" strike="noStrike" baseline="0" dirty="0" err="1"/>
              <a:t>în</a:t>
            </a:r>
            <a:r>
              <a:rPr lang="en-GB" sz="1300" u="none" strike="noStrike" baseline="0" dirty="0"/>
              <a:t> </a:t>
            </a:r>
            <a:r>
              <a:rPr lang="en-GB" sz="1300" u="none" strike="noStrike" baseline="0" dirty="0" err="1"/>
              <a:t>speranţa</a:t>
            </a:r>
            <a:r>
              <a:rPr lang="ro-RO" sz="1300" u="none" strike="noStrike" baseline="0" dirty="0"/>
              <a:t> </a:t>
            </a:r>
            <a:r>
              <a:rPr lang="it-IT" sz="1300" u="none" strike="noStrike" baseline="0" dirty="0"/>
              <a:t>de a salva astfel amintirea a ceea ce oamenii au făcut </a:t>
            </a:r>
            <a:r>
              <a:rPr lang="ro-RO" sz="1300" u="none" strike="noStrike" baseline="0" dirty="0"/>
              <a:t>ș</a:t>
            </a:r>
            <a:r>
              <a:rPr lang="it-IT" sz="1300" u="none" strike="noStrike" baseline="0" dirty="0"/>
              <a:t>i de a evita ca marile </a:t>
            </a:r>
            <a:r>
              <a:rPr lang="ro-RO" sz="1300" dirty="0"/>
              <a:t>ș</a:t>
            </a:r>
            <a:r>
              <a:rPr lang="it-IT" sz="1300" u="none" strike="noStrike" baseline="0" dirty="0"/>
              <a:t>i</a:t>
            </a:r>
            <a:r>
              <a:rPr lang="ro-RO" sz="1300" u="none" strike="noStrike" baseline="0" dirty="0"/>
              <a:t> </a:t>
            </a:r>
            <a:r>
              <a:rPr lang="en-GB" sz="1300" u="none" strike="noStrike" baseline="0" dirty="0" err="1"/>
              <a:t>minunatele</a:t>
            </a:r>
            <a:r>
              <a:rPr lang="en-GB" sz="1300" u="none" strike="noStrike" baseline="0" dirty="0"/>
              <a:t> </a:t>
            </a:r>
            <a:r>
              <a:rPr lang="en-GB" sz="1300" u="none" strike="noStrike" baseline="0" dirty="0" err="1"/>
              <a:t>fapte</a:t>
            </a:r>
            <a:r>
              <a:rPr lang="en-GB" sz="1300" u="none" strike="noStrike" baseline="0" dirty="0"/>
              <a:t> ale </a:t>
            </a:r>
            <a:r>
              <a:rPr lang="en-GB" sz="1300" u="none" strike="noStrike" baseline="0" dirty="0" err="1"/>
              <a:t>grecilor</a:t>
            </a:r>
            <a:r>
              <a:rPr lang="en-GB" sz="1300" u="none" strike="noStrike" baseline="0" dirty="0"/>
              <a:t> </a:t>
            </a:r>
            <a:r>
              <a:rPr lang="ro-RO" sz="1300" u="none" strike="noStrike" baseline="0" dirty="0"/>
              <a:t>ș</a:t>
            </a:r>
            <a:r>
              <a:rPr lang="en-GB" sz="1300" u="none" strike="noStrike" baseline="0" dirty="0" err="1"/>
              <a:t>i</a:t>
            </a:r>
            <a:r>
              <a:rPr lang="en-GB" sz="1300" u="none" strike="noStrike" baseline="0" dirty="0"/>
              <a:t> </a:t>
            </a:r>
            <a:r>
              <a:rPr lang="en-GB" sz="1300" u="none" strike="noStrike" baseline="0" dirty="0" err="1"/>
              <a:t>barbarilor</a:t>
            </a:r>
            <a:r>
              <a:rPr lang="en-GB" sz="1300" u="none" strike="noStrike" baseline="0" dirty="0"/>
              <a:t> </a:t>
            </a:r>
            <a:r>
              <a:rPr lang="en-GB" sz="1300" u="none" strike="noStrike" baseline="0" dirty="0" err="1"/>
              <a:t>să</a:t>
            </a:r>
            <a:r>
              <a:rPr lang="en-GB" sz="1300" u="none" strike="noStrike" baseline="0" dirty="0"/>
              <a:t>-</a:t>
            </a:r>
            <a:r>
              <a:rPr lang="ro-RO" sz="1300" u="none" strike="noStrike" baseline="0" dirty="0"/>
              <a:t>ș</a:t>
            </a:r>
            <a:r>
              <a:rPr lang="en-GB" sz="1300" u="none" strike="noStrike" baseline="0" dirty="0" err="1"/>
              <a:t>i</a:t>
            </a:r>
            <a:r>
              <a:rPr lang="en-GB" sz="1300" u="none" strike="noStrike" baseline="0" dirty="0"/>
              <a:t> </a:t>
            </a:r>
            <a:r>
              <a:rPr lang="en-GB" sz="1300" u="none" strike="noStrike" baseline="0" dirty="0" err="1"/>
              <a:t>piardă</a:t>
            </a:r>
            <a:r>
              <a:rPr lang="en-GB" sz="1300" u="none" strike="noStrike" baseline="0" dirty="0"/>
              <a:t> </a:t>
            </a:r>
            <a:r>
              <a:rPr lang="en-GB" sz="1300" u="none" strike="noStrike" baseline="0" dirty="0" err="1"/>
              <a:t>partea</a:t>
            </a:r>
            <a:r>
              <a:rPr lang="ro-RO" sz="1300" u="none" strike="noStrike" baseline="0" dirty="0"/>
              <a:t> </a:t>
            </a:r>
            <a:r>
              <a:rPr lang="en-GB" sz="1300" u="none" strike="noStrike" baseline="0" dirty="0" err="1"/>
              <a:t>meritată</a:t>
            </a:r>
            <a:r>
              <a:rPr lang="en-GB" sz="1300" u="none" strike="noStrike" baseline="0" dirty="0"/>
              <a:t> de </a:t>
            </a:r>
            <a:r>
              <a:rPr lang="en-GB" sz="1300" u="none" strike="noStrike" baseline="0" dirty="0" err="1"/>
              <a:t>glorie</a:t>
            </a:r>
            <a:r>
              <a:rPr lang="en-GB" sz="1300" u="none" strike="noStrike" baseline="0" dirty="0"/>
              <a:t>”.</a:t>
            </a:r>
            <a:endParaRPr lang="en-GB" sz="13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E565C5-9127-4590-B09D-447C4414A248}"/>
              </a:ext>
            </a:extLst>
          </p:cNvPr>
          <p:cNvSpPr txBox="1"/>
          <p:nvPr/>
        </p:nvSpPr>
        <p:spPr>
          <a:xfrm>
            <a:off x="268817" y="1824039"/>
            <a:ext cx="122456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dirty="0" err="1"/>
              <a:t>Herodot</a:t>
            </a:r>
            <a:r>
              <a:rPr lang="en-GB" sz="1400" dirty="0"/>
              <a:t> </a:t>
            </a:r>
            <a:endParaRPr lang="ro-RO" sz="1400" dirty="0"/>
          </a:p>
          <a:p>
            <a:pPr algn="ctr"/>
            <a:r>
              <a:rPr lang="en-GB" sz="1400" dirty="0"/>
              <a:t>(484-425 </a:t>
            </a:r>
            <a:r>
              <a:rPr lang="ro-RO" sz="1400" dirty="0"/>
              <a:t>î.Hr.)</a:t>
            </a:r>
            <a:endParaRPr lang="en-GB" sz="1400" dirty="0"/>
          </a:p>
        </p:txBody>
      </p:sp>
      <p:pic>
        <p:nvPicPr>
          <p:cNvPr id="9" name="Picture 8" descr="A picture containing building material, building, stone, sculpture&#10;&#10;Description automatically generated">
            <a:extLst>
              <a:ext uri="{FF2B5EF4-FFF2-40B4-BE49-F238E27FC236}">
                <a16:creationId xmlns:a16="http://schemas.microsoft.com/office/drawing/2014/main" id="{F093B21C-0664-4358-B2CE-D7A798565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737599" y="44450"/>
            <a:ext cx="3406775" cy="235377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2CBD37-1732-4DD3-BF60-1348F1229D1F}"/>
              </a:ext>
            </a:extLst>
          </p:cNvPr>
          <p:cNvSpPr txBox="1"/>
          <p:nvPr/>
        </p:nvSpPr>
        <p:spPr>
          <a:xfrm>
            <a:off x="9902825" y="155575"/>
            <a:ext cx="228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>
                <a:solidFill>
                  <a:schemeClr val="bg1"/>
                </a:solidFill>
              </a:rPr>
              <a:t>Rege </a:t>
            </a:r>
            <a:r>
              <a:rPr lang="ro-RO" sz="1200" dirty="0" err="1">
                <a:solidFill>
                  <a:schemeClr val="bg1"/>
                </a:solidFill>
              </a:rPr>
              <a:t>ahemenid</a:t>
            </a:r>
            <a:r>
              <a:rPr lang="ro-RO" sz="1200" dirty="0">
                <a:solidFill>
                  <a:schemeClr val="bg1"/>
                </a:solidFill>
              </a:rPr>
              <a:t> ucigând un hoplit (sigiliu cilindric, sec. V î.Hr.), Metropolitan </a:t>
            </a:r>
            <a:r>
              <a:rPr lang="ro-RO" sz="1200" dirty="0" err="1">
                <a:solidFill>
                  <a:schemeClr val="bg1"/>
                </a:solidFill>
              </a:rPr>
              <a:t>Museum</a:t>
            </a:r>
            <a:r>
              <a:rPr lang="ro-RO" sz="1200" dirty="0">
                <a:solidFill>
                  <a:schemeClr val="bg1"/>
                </a:solidFill>
              </a:rPr>
              <a:t> of </a:t>
            </a:r>
            <a:r>
              <a:rPr lang="ro-RO" sz="1200" dirty="0" err="1">
                <a:solidFill>
                  <a:schemeClr val="bg1"/>
                </a:solidFill>
              </a:rPr>
              <a:t>Art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0CA13-2B6F-41D8-8C0B-56ABAD179392}"/>
              </a:ext>
            </a:extLst>
          </p:cNvPr>
          <p:cNvSpPr txBox="1"/>
          <p:nvPr/>
        </p:nvSpPr>
        <p:spPr>
          <a:xfrm>
            <a:off x="47625" y="2999938"/>
            <a:ext cx="12096750" cy="149271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o-RO" sz="1300" dirty="0"/>
              <a:t>Părerile strategilor atenieni erau împărțite. Unii nu găseau cu cale să se dea bătălia – sub cuvânt că sunt prea puțini pentru a se bate cu oastea perșilor – iar ceilalți, printre care și Miltiade, susțineau să se dea lupta </a:t>
            </a:r>
            <a:r>
              <a:rPr lang="en-GB" sz="1300" dirty="0"/>
              <a:t>[…]</a:t>
            </a:r>
            <a:r>
              <a:rPr lang="ro-RO" sz="1300" dirty="0"/>
              <a:t> După ce atenienii se rânduiră pentru atac, jertfele arătându-se a fi prielnice, s-a dat semnalul. Atenienii porniră în fugă și se năpustiră asupra barbarilor. Între cele două armate erau mai puțin de 8 stadii </a:t>
            </a:r>
            <a:r>
              <a:rPr lang="en-GB" sz="1300" dirty="0"/>
              <a:t>[</a:t>
            </a:r>
            <a:r>
              <a:rPr lang="ro-RO" sz="1300" dirty="0"/>
              <a:t>1256 m</a:t>
            </a:r>
            <a:r>
              <a:rPr lang="en-GB" sz="1300" dirty="0"/>
              <a:t>]</a:t>
            </a:r>
            <a:r>
              <a:rPr lang="ro-RO" sz="1300" dirty="0"/>
              <a:t>. Când perșii i-au văzut pe vrăjmași atacându-i în fuga mare, s-au pregătit să primească atacul, cumpănind numărul foarte neînsemnat al atenienilor și atacul la care porniseră aceștia – fără cavalerie și arcași. Ei au crezut că i-a cuprins nebunia, închipuindu-și că această sminteală a lor îi va pierde cu siguranță. Iată ce socoteli își făceau barbarii. Iar atenienii </a:t>
            </a:r>
            <a:r>
              <a:rPr lang="en-GB" sz="1300" dirty="0"/>
              <a:t>[…]</a:t>
            </a:r>
            <a:r>
              <a:rPr lang="ro-RO" sz="1300" dirty="0"/>
              <a:t> i-au atacat pe dușmani alergând și au privit, fără să tremure, veșmântul mezilor. Într-adevăr, până atunci numai rostirea numelui mezilor îi înspăimânta pe greci (Herodot, </a:t>
            </a:r>
            <a:r>
              <a:rPr lang="ro-RO" sz="1300" i="1" dirty="0"/>
              <a:t>Istorii</a:t>
            </a:r>
            <a:r>
              <a:rPr lang="ro-RO" sz="1300" dirty="0"/>
              <a:t>)</a:t>
            </a:r>
            <a:endParaRPr lang="en-GB" sz="1300" dirty="0"/>
          </a:p>
        </p:txBody>
      </p:sp>
      <p:pic>
        <p:nvPicPr>
          <p:cNvPr id="12" name="Picture 11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6120E702-7216-4F36-AB31-0534AD1D32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1913466" y="44450"/>
            <a:ext cx="3877733" cy="235376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3ABD7E-3BDA-4EB0-8204-99BE941EDAE6}"/>
              </a:ext>
            </a:extLst>
          </p:cNvPr>
          <p:cNvSpPr txBox="1"/>
          <p:nvPr/>
        </p:nvSpPr>
        <p:spPr>
          <a:xfrm>
            <a:off x="1924788" y="1693912"/>
            <a:ext cx="386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 dirty="0">
                <a:solidFill>
                  <a:schemeClr val="bg1"/>
                </a:solidFill>
              </a:rPr>
              <a:t>Linia de luptă </a:t>
            </a:r>
            <a:r>
              <a:rPr lang="ro-RO" sz="1200" dirty="0" err="1">
                <a:solidFill>
                  <a:schemeClr val="bg1"/>
                </a:solidFill>
              </a:rPr>
              <a:t>hoplitică</a:t>
            </a:r>
            <a:r>
              <a:rPr lang="ro-RO" sz="1200" dirty="0">
                <a:solidFill>
                  <a:schemeClr val="bg1"/>
                </a:solidFill>
              </a:rPr>
              <a:t> (cu </a:t>
            </a:r>
            <a:r>
              <a:rPr lang="ro-RO" sz="1200" dirty="0" err="1">
                <a:solidFill>
                  <a:schemeClr val="bg1"/>
                </a:solidFill>
              </a:rPr>
              <a:t>auletul</a:t>
            </a:r>
            <a:r>
              <a:rPr lang="ro-RO" sz="1200" dirty="0">
                <a:solidFill>
                  <a:schemeClr val="bg1"/>
                </a:solidFill>
              </a:rPr>
              <a:t>, cântăreț de flaut, care să țină ritmul atacului, (vasul </a:t>
            </a:r>
            <a:r>
              <a:rPr lang="ro-RO" sz="1200" dirty="0" err="1">
                <a:solidFill>
                  <a:schemeClr val="bg1"/>
                </a:solidFill>
              </a:rPr>
              <a:t>Chigi</a:t>
            </a:r>
            <a:r>
              <a:rPr lang="ro-RO" sz="1200" dirty="0">
                <a:solidFill>
                  <a:schemeClr val="bg1"/>
                </a:solidFill>
              </a:rPr>
              <a:t>, sec. V î.Hr.), Muzeul Național Etrusc, Roma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248AB6-83F0-4318-BBB6-0D7E8D56EA9D}"/>
              </a:ext>
            </a:extLst>
          </p:cNvPr>
          <p:cNvSpPr txBox="1"/>
          <p:nvPr/>
        </p:nvSpPr>
        <p:spPr>
          <a:xfrm>
            <a:off x="47625" y="4899878"/>
            <a:ext cx="12096750" cy="161069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ce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unii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doreau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să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bătălia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perșii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? – SCANARE/ LOCALIZARE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Herodot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prezintă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tactica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luptă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Marathon.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Citează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parafrazează</a:t>
            </a:r>
            <a:r>
              <a:rPr lang="ro-RO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(a) c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a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tactica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folosită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dintre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armate</a:t>
            </a:r>
            <a:r>
              <a:rPr lang="ro-R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(b) c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 au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reactionat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soldații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celeilalte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armate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RE</a:t>
            </a:r>
            <a:r>
              <a:rPr lang="ro-RO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EZENTARE LITERAL</a:t>
            </a:r>
            <a:r>
              <a:rPr lang="ro-R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putem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seama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din text, care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forma de relief pe care s-a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purtat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lupta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– INFEREN</a:t>
            </a:r>
            <a:r>
              <a:rPr lang="ro-R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Ț</a:t>
            </a:r>
            <a:r>
              <a:rPr lang="ro-RO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</a:t>
            </a:r>
            <a:endParaRPr lang="en-GB" sz="1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Identifică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motiv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Herodot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pentru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scrie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opera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Istorii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o-R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REPREZENTARE LITERAL</a:t>
            </a:r>
            <a:r>
              <a:rPr lang="ro-R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aplică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acest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motiv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în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cazul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descrierii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bătăliei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 Marathon ?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Citează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 parafrazează două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fragmente </a:t>
            </a:r>
            <a:r>
              <a:rPr lang="fr-FR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relevante</a:t>
            </a:r>
            <a:r>
              <a:rPr lang="ro-R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REPREZENTARE LITERALĂ</a:t>
            </a:r>
            <a:endParaRPr lang="en-GB" sz="1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E49572-5F6F-4E5F-973E-E7AA10044C10}"/>
              </a:ext>
            </a:extLst>
          </p:cNvPr>
          <p:cNvSpPr txBox="1"/>
          <p:nvPr/>
        </p:nvSpPr>
        <p:spPr>
          <a:xfrm>
            <a:off x="3191933" y="2472266"/>
            <a:ext cx="764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400" dirty="0"/>
              <a:t>Figura 1</a:t>
            </a:r>
            <a:endParaRPr lang="en-GB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5E4810-5B30-4152-A6C1-61B0C63613F4}"/>
              </a:ext>
            </a:extLst>
          </p:cNvPr>
          <p:cNvSpPr txBox="1"/>
          <p:nvPr/>
        </p:nvSpPr>
        <p:spPr>
          <a:xfrm>
            <a:off x="10219267" y="2455334"/>
            <a:ext cx="764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400" dirty="0"/>
              <a:t>Figura 2</a:t>
            </a:r>
            <a:endParaRPr lang="en-GB" sz="1400" dirty="0"/>
          </a:p>
        </p:txBody>
      </p:sp>
      <p:pic>
        <p:nvPicPr>
          <p:cNvPr id="3" name="ex-is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36186" y="5705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rt of a group of people riding horses&#10;&#10;Description automatically generated with low confidence">
            <a:extLst>
              <a:ext uri="{FF2B5EF4-FFF2-40B4-BE49-F238E27FC236}">
                <a16:creationId xmlns:a16="http://schemas.microsoft.com/office/drawing/2014/main" id="{451436C7-A7BC-48CF-B6BE-EC4D858F7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44450"/>
            <a:ext cx="4694366" cy="660966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EA6167-714C-44B2-8F60-004080D45D7B}"/>
              </a:ext>
            </a:extLst>
          </p:cNvPr>
          <p:cNvSpPr txBox="1"/>
          <p:nvPr/>
        </p:nvSpPr>
        <p:spPr>
          <a:xfrm>
            <a:off x="4800600" y="44450"/>
            <a:ext cx="7343775" cy="246221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o-RO" sz="1400" dirty="0"/>
              <a:t>Întărirea treptată a puterii lui Carol Robert însemna un pericol pentru Basarab, cel care profitase de problemele interne ale Ungariei pentru a ocupa Banatul Severinului. Compromisul din 1324 nu era unul menit să dureze, astfel încât, în anul 1330, regele Ungariei s-a hotărât să tranșeze militar în favoarea sa situația din teritoriile de la Sud de Carpați. Rezultatul campaniei este cel cunoscut: înfrângerea catastrofală a armatei regale la Posada (9-12 noiembrie 1330) </a:t>
            </a:r>
            <a:r>
              <a:rPr lang="en-GB" sz="1400" dirty="0"/>
              <a:t>[…]</a:t>
            </a:r>
            <a:r>
              <a:rPr lang="ro-RO" sz="1400" dirty="0"/>
              <a:t> </a:t>
            </a:r>
            <a:r>
              <a:rPr lang="ro-RO" sz="1400" b="1" dirty="0">
                <a:solidFill>
                  <a:srgbClr val="FF0000"/>
                </a:solidFill>
              </a:rPr>
              <a:t>Ca și în alte cazuri din istoria românească, bătălia propriu-zisă nu a hotărât cu nimic soarta campaniei. În momentul în care ea a avut loc, încercarea regelui de a supune Țara Românească eșuase deja, armata regală retrăgându-se din fața cetății Argeș fără perspectiva dea mai iniția vreo acțiune ofensivă</a:t>
            </a:r>
            <a:r>
              <a:rPr lang="en-GB" sz="1400" b="1" dirty="0">
                <a:solidFill>
                  <a:srgbClr val="FF0000"/>
                </a:solidFill>
              </a:rPr>
              <a:t> [</a:t>
            </a:r>
            <a:r>
              <a:rPr lang="ro-RO" sz="1400" b="1" dirty="0">
                <a:solidFill>
                  <a:srgbClr val="FF0000"/>
                </a:solidFill>
              </a:rPr>
              <a:t>împotriva lui Basarab</a:t>
            </a:r>
            <a:r>
              <a:rPr lang="en-GB" sz="1400" b="1" dirty="0">
                <a:solidFill>
                  <a:srgbClr val="FF0000"/>
                </a:solidFill>
              </a:rPr>
              <a:t>]</a:t>
            </a:r>
            <a:r>
              <a:rPr lang="ro-RO" sz="1400" b="1" dirty="0">
                <a:solidFill>
                  <a:srgbClr val="FF0000"/>
                </a:solidFill>
              </a:rPr>
              <a:t> în acel an, anotimpul fiind prea înaintat. </a:t>
            </a:r>
            <a:r>
              <a:rPr lang="ro-RO" sz="1400" dirty="0" smtClean="0"/>
              <a:t>(Murgescu</a:t>
            </a:r>
            <a:r>
              <a:rPr lang="ro-RO" sz="1400" dirty="0"/>
              <a:t>, </a:t>
            </a:r>
            <a:r>
              <a:rPr lang="ro-RO" sz="1400" i="1" dirty="0"/>
              <a:t>Istorie românească-istorie </a:t>
            </a:r>
            <a:r>
              <a:rPr lang="ro-RO" sz="1400" i="1" dirty="0" smtClean="0"/>
              <a:t>universală (</a:t>
            </a:r>
            <a:r>
              <a:rPr lang="ro-RO" sz="1400" i="1" dirty="0"/>
              <a:t>600-1800</a:t>
            </a:r>
            <a:r>
              <a:rPr lang="ro-RO" sz="1400" dirty="0"/>
              <a:t>).</a:t>
            </a:r>
            <a:endParaRPr lang="en-GB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E6C74-ED05-4B34-B0E9-E4ACD0E62FFB}"/>
              </a:ext>
            </a:extLst>
          </p:cNvPr>
          <p:cNvSpPr txBox="1"/>
          <p:nvPr/>
        </p:nvSpPr>
        <p:spPr>
          <a:xfrm>
            <a:off x="4800600" y="2600384"/>
            <a:ext cx="7343775" cy="18158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o-RO" sz="1400" b="1" dirty="0">
                <a:solidFill>
                  <a:srgbClr val="FF0000"/>
                </a:solidFill>
              </a:rPr>
              <a:t>Consfințind independența Țării Românești față de coroana Ungariei, victoria de la Posada a transformat fundamental și poziția sa internațională. </a:t>
            </a:r>
            <a:r>
              <a:rPr lang="ro-RO" sz="1400" dirty="0"/>
              <a:t>Respingând cu succes, într-un moment extrem de critic și fără sprijin din partea aliaților săi, o invazie condusă de însuși regele Ungariei, Basarab și-a cucerit o poziție de prestigiu pe scena politică d Europei de Sud-Est.</a:t>
            </a:r>
            <a:r>
              <a:rPr lang="en-GB" sz="1400" dirty="0"/>
              <a:t> […]</a:t>
            </a:r>
            <a:r>
              <a:rPr lang="ro-RO" sz="1400" dirty="0"/>
              <a:t> În 1331-1332, trupele muntene au participat, în sprijinul bulgarilor, la războiul victorios purtat împotriva Bizanțului; în aceeași perioadă a recuperat, se pare, cetatea Severinului. (I. A. Pop, I. Bolovan, </a:t>
            </a:r>
            <a:r>
              <a:rPr lang="ro-RO" sz="1400" i="1" dirty="0"/>
              <a:t>Marea istorie ilustrată a României și a Republicii Moldova</a:t>
            </a:r>
            <a:r>
              <a:rPr lang="ro-RO" sz="1400" dirty="0"/>
              <a:t>)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93B9A-9769-4DEC-B27C-636177174F6C}"/>
              </a:ext>
            </a:extLst>
          </p:cNvPr>
          <p:cNvSpPr txBox="1"/>
          <p:nvPr/>
        </p:nvSpPr>
        <p:spPr>
          <a:xfrm>
            <a:off x="1923691" y="6003984"/>
            <a:ext cx="2431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200" dirty="0">
                <a:solidFill>
                  <a:schemeClr val="bg1"/>
                </a:solidFill>
              </a:rPr>
              <a:t>Lupta de la Posada, ilustrată </a:t>
            </a:r>
          </a:p>
          <a:p>
            <a:r>
              <a:rPr lang="ro-RO" sz="1200" dirty="0">
                <a:solidFill>
                  <a:schemeClr val="bg1"/>
                </a:solidFill>
              </a:rPr>
              <a:t>în Cronica pictată de la Viena (1370)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2E3277-01F4-4CE1-AFDC-932A5D530FE2}"/>
              </a:ext>
            </a:extLst>
          </p:cNvPr>
          <p:cNvSpPr txBox="1"/>
          <p:nvPr/>
        </p:nvSpPr>
        <p:spPr>
          <a:xfrm>
            <a:off x="4817534" y="4504266"/>
            <a:ext cx="7326842" cy="110677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dintre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texte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folosit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ro-RO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prezenta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regiunea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istorică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care s-a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bătălia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motivul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campaniei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 care o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duce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regele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Ungariei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teritoriul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Țării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Românești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justifica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acțiunile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militare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 lui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Basar</a:t>
            </a:r>
            <a:r>
              <a:rPr lang="ro-RO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după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bătălia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Posada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ex-ist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5664" y="5930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4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s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6578</TotalTime>
  <Words>674</Words>
  <Application>Microsoft Office PowerPoint</Application>
  <PresentationFormat>Widescreen</PresentationFormat>
  <Paragraphs>37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Arial</vt:lpstr>
      <vt:lpstr>Arial Unicode MS</vt:lpstr>
      <vt:lpstr>Calibri</vt:lpstr>
      <vt:lpstr>Times New Roman</vt:lpstr>
      <vt:lpstr>Cover and End Slide Master</vt:lpstr>
      <vt:lpstr>Contents Slide Master</vt:lpstr>
      <vt:lpstr>Section Break Slide Master</vt:lpstr>
      <vt:lpstr>Contents Slide Master</vt:lpstr>
      <vt:lpstr>Contents Slide Master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Cornel Olaru</cp:lastModifiedBy>
  <cp:revision>332</cp:revision>
  <dcterms:created xsi:type="dcterms:W3CDTF">2018-04-24T17:14:44Z</dcterms:created>
  <dcterms:modified xsi:type="dcterms:W3CDTF">2024-02-19T08:58:20Z</dcterms:modified>
</cp:coreProperties>
</file>